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8" r:id="rId2"/>
    <p:sldId id="260"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58"/>
    <a:srgbClr val="942093"/>
    <a:srgbClr val="AF31F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492"/>
    <p:restoredTop sz="93619"/>
  </p:normalViewPr>
  <p:slideViewPr>
    <p:cSldViewPr snapToGrid="0" snapToObjects="1">
      <p:cViewPr varScale="1">
        <p:scale>
          <a:sx n="131" d="100"/>
          <a:sy n="131" d="100"/>
        </p:scale>
        <p:origin x="992" y="4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A03B11-1983-8E4E-83FB-CBDBBE516DDB}" type="datetimeFigureOut">
              <a:rPr lang="en-GB" smtClean="0"/>
              <a:t>28/11/2025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E0AB4B-01F0-2D49-AE60-C83ED048A033}" type="slidenum">
              <a:rPr lang="en-GB" smtClean="0"/>
              <a:t>‹#›</a:t>
            </a:fld>
            <a:endParaRPr lang="en-GB"/>
          </a:p>
        </p:txBody>
      </p:sp>
    </p:spTree>
    <p:extLst>
      <p:ext uri="{BB962C8B-B14F-4D97-AF65-F5344CB8AC3E}">
        <p14:creationId xmlns:p14="http://schemas.microsoft.com/office/powerpoint/2010/main" val="3738907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DE0AB4B-01F0-2D49-AE60-C83ED048A033}" type="slidenum">
              <a:rPr lang="en-GB" smtClean="0"/>
              <a:t>2</a:t>
            </a:fld>
            <a:endParaRPr lang="en-GB"/>
          </a:p>
        </p:txBody>
      </p:sp>
    </p:spTree>
    <p:extLst>
      <p:ext uri="{BB962C8B-B14F-4D97-AF65-F5344CB8AC3E}">
        <p14:creationId xmlns:p14="http://schemas.microsoft.com/office/powerpoint/2010/main" val="3684761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94374-7A0F-DD40-B3D9-37A4DC2043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C8B9948-3718-3A47-9D0B-9812E873B7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2E6F16-6291-E341-87BA-33E80A74F2A6}"/>
              </a:ext>
            </a:extLst>
          </p:cNvPr>
          <p:cNvSpPr>
            <a:spLocks noGrp="1"/>
          </p:cNvSpPr>
          <p:nvPr>
            <p:ph type="dt" sz="half" idx="10"/>
          </p:nvPr>
        </p:nvSpPr>
        <p:spPr/>
        <p:txBody>
          <a:bodyPr/>
          <a:lstStyle/>
          <a:p>
            <a:fld id="{3270DA4A-2DB7-9845-A362-9CE577467AD3}" type="datetimeFigureOut">
              <a:rPr lang="en-US" smtClean="0"/>
              <a:t>11/28/25</a:t>
            </a:fld>
            <a:endParaRPr lang="en-US"/>
          </a:p>
        </p:txBody>
      </p:sp>
      <p:sp>
        <p:nvSpPr>
          <p:cNvPr id="5" name="Footer Placeholder 4">
            <a:extLst>
              <a:ext uri="{FF2B5EF4-FFF2-40B4-BE49-F238E27FC236}">
                <a16:creationId xmlns:a16="http://schemas.microsoft.com/office/drawing/2014/main" id="{56768161-9824-9041-81B5-2CEE7A2F1A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6AEAE8-7439-7A48-9DBF-071E18B6E829}"/>
              </a:ext>
            </a:extLst>
          </p:cNvPr>
          <p:cNvSpPr>
            <a:spLocks noGrp="1"/>
          </p:cNvSpPr>
          <p:nvPr>
            <p:ph type="sldNum" sz="quarter" idx="12"/>
          </p:nvPr>
        </p:nvSpPr>
        <p:spPr/>
        <p:txBody>
          <a:bodyPr/>
          <a:lstStyle/>
          <a:p>
            <a:fld id="{76DD008B-1BB1-414A-95BB-62EE75FE9CD3}" type="slidenum">
              <a:rPr lang="en-US" smtClean="0"/>
              <a:t>‹#›</a:t>
            </a:fld>
            <a:endParaRPr lang="en-US"/>
          </a:p>
        </p:txBody>
      </p:sp>
    </p:spTree>
    <p:extLst>
      <p:ext uri="{BB962C8B-B14F-4D97-AF65-F5344CB8AC3E}">
        <p14:creationId xmlns:p14="http://schemas.microsoft.com/office/powerpoint/2010/main" val="4091671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B4FE1-6B4D-304C-BB5F-C4115439110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F345A2F-8D7D-B34B-B282-E6D8A15B09E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D01B57-2F6E-9B45-B48E-8B19E8D07331}"/>
              </a:ext>
            </a:extLst>
          </p:cNvPr>
          <p:cNvSpPr>
            <a:spLocks noGrp="1"/>
          </p:cNvSpPr>
          <p:nvPr>
            <p:ph type="dt" sz="half" idx="10"/>
          </p:nvPr>
        </p:nvSpPr>
        <p:spPr/>
        <p:txBody>
          <a:bodyPr/>
          <a:lstStyle/>
          <a:p>
            <a:fld id="{3270DA4A-2DB7-9845-A362-9CE577467AD3}" type="datetimeFigureOut">
              <a:rPr lang="en-US" smtClean="0"/>
              <a:t>11/28/25</a:t>
            </a:fld>
            <a:endParaRPr lang="en-US"/>
          </a:p>
        </p:txBody>
      </p:sp>
      <p:sp>
        <p:nvSpPr>
          <p:cNvPr id="5" name="Footer Placeholder 4">
            <a:extLst>
              <a:ext uri="{FF2B5EF4-FFF2-40B4-BE49-F238E27FC236}">
                <a16:creationId xmlns:a16="http://schemas.microsoft.com/office/drawing/2014/main" id="{B2102BFB-3F41-3A48-A177-2F92601D13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61ABA7-2269-644A-837F-FE7F76892AA1}"/>
              </a:ext>
            </a:extLst>
          </p:cNvPr>
          <p:cNvSpPr>
            <a:spLocks noGrp="1"/>
          </p:cNvSpPr>
          <p:nvPr>
            <p:ph type="sldNum" sz="quarter" idx="12"/>
          </p:nvPr>
        </p:nvSpPr>
        <p:spPr/>
        <p:txBody>
          <a:bodyPr/>
          <a:lstStyle/>
          <a:p>
            <a:fld id="{76DD008B-1BB1-414A-95BB-62EE75FE9CD3}" type="slidenum">
              <a:rPr lang="en-US" smtClean="0"/>
              <a:t>‹#›</a:t>
            </a:fld>
            <a:endParaRPr lang="en-US"/>
          </a:p>
        </p:txBody>
      </p:sp>
    </p:spTree>
    <p:extLst>
      <p:ext uri="{BB962C8B-B14F-4D97-AF65-F5344CB8AC3E}">
        <p14:creationId xmlns:p14="http://schemas.microsoft.com/office/powerpoint/2010/main" val="2702500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948EE27-4864-B74C-8684-9E920599E22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2598665-B086-EE41-B319-F4BC3024468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A778B3-7B9F-D64E-BBF0-61C310E32F37}"/>
              </a:ext>
            </a:extLst>
          </p:cNvPr>
          <p:cNvSpPr>
            <a:spLocks noGrp="1"/>
          </p:cNvSpPr>
          <p:nvPr>
            <p:ph type="dt" sz="half" idx="10"/>
          </p:nvPr>
        </p:nvSpPr>
        <p:spPr/>
        <p:txBody>
          <a:bodyPr/>
          <a:lstStyle/>
          <a:p>
            <a:fld id="{3270DA4A-2DB7-9845-A362-9CE577467AD3}" type="datetimeFigureOut">
              <a:rPr lang="en-US" smtClean="0"/>
              <a:t>11/28/25</a:t>
            </a:fld>
            <a:endParaRPr lang="en-US"/>
          </a:p>
        </p:txBody>
      </p:sp>
      <p:sp>
        <p:nvSpPr>
          <p:cNvPr id="5" name="Footer Placeholder 4">
            <a:extLst>
              <a:ext uri="{FF2B5EF4-FFF2-40B4-BE49-F238E27FC236}">
                <a16:creationId xmlns:a16="http://schemas.microsoft.com/office/drawing/2014/main" id="{2D467C80-633F-EB4A-8297-D54A846FCB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8A5D39-F1F3-DA42-9A72-191E977433B7}"/>
              </a:ext>
            </a:extLst>
          </p:cNvPr>
          <p:cNvSpPr>
            <a:spLocks noGrp="1"/>
          </p:cNvSpPr>
          <p:nvPr>
            <p:ph type="sldNum" sz="quarter" idx="12"/>
          </p:nvPr>
        </p:nvSpPr>
        <p:spPr/>
        <p:txBody>
          <a:bodyPr/>
          <a:lstStyle/>
          <a:p>
            <a:fld id="{76DD008B-1BB1-414A-95BB-62EE75FE9CD3}" type="slidenum">
              <a:rPr lang="en-US" smtClean="0"/>
              <a:t>‹#›</a:t>
            </a:fld>
            <a:endParaRPr lang="en-US"/>
          </a:p>
        </p:txBody>
      </p:sp>
    </p:spTree>
    <p:extLst>
      <p:ext uri="{BB962C8B-B14F-4D97-AF65-F5344CB8AC3E}">
        <p14:creationId xmlns:p14="http://schemas.microsoft.com/office/powerpoint/2010/main" val="3362428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D5CB6-9891-A244-B63D-7CCEB769DE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872EB05-9F08-9849-ABBB-38679DD2B2E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1027BF-D4C0-7341-B409-A9577AB77DB3}"/>
              </a:ext>
            </a:extLst>
          </p:cNvPr>
          <p:cNvSpPr>
            <a:spLocks noGrp="1"/>
          </p:cNvSpPr>
          <p:nvPr>
            <p:ph type="dt" sz="half" idx="10"/>
          </p:nvPr>
        </p:nvSpPr>
        <p:spPr/>
        <p:txBody>
          <a:bodyPr/>
          <a:lstStyle/>
          <a:p>
            <a:fld id="{3270DA4A-2DB7-9845-A362-9CE577467AD3}" type="datetimeFigureOut">
              <a:rPr lang="en-US" smtClean="0"/>
              <a:t>11/28/25</a:t>
            </a:fld>
            <a:endParaRPr lang="en-US"/>
          </a:p>
        </p:txBody>
      </p:sp>
      <p:sp>
        <p:nvSpPr>
          <p:cNvPr id="5" name="Footer Placeholder 4">
            <a:extLst>
              <a:ext uri="{FF2B5EF4-FFF2-40B4-BE49-F238E27FC236}">
                <a16:creationId xmlns:a16="http://schemas.microsoft.com/office/drawing/2014/main" id="{1982F3D5-4D20-8448-909E-41021A44B1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63C016-2E6A-A843-92C8-C583D906A517}"/>
              </a:ext>
            </a:extLst>
          </p:cNvPr>
          <p:cNvSpPr>
            <a:spLocks noGrp="1"/>
          </p:cNvSpPr>
          <p:nvPr>
            <p:ph type="sldNum" sz="quarter" idx="12"/>
          </p:nvPr>
        </p:nvSpPr>
        <p:spPr/>
        <p:txBody>
          <a:bodyPr/>
          <a:lstStyle/>
          <a:p>
            <a:fld id="{76DD008B-1BB1-414A-95BB-62EE75FE9CD3}" type="slidenum">
              <a:rPr lang="en-US" smtClean="0"/>
              <a:t>‹#›</a:t>
            </a:fld>
            <a:endParaRPr lang="en-US"/>
          </a:p>
        </p:txBody>
      </p:sp>
    </p:spTree>
    <p:extLst>
      <p:ext uri="{BB962C8B-B14F-4D97-AF65-F5344CB8AC3E}">
        <p14:creationId xmlns:p14="http://schemas.microsoft.com/office/powerpoint/2010/main" val="2175962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C86D7-A1A4-0344-8DF8-951A62D6B0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B249370-5105-8B43-A372-169ACD83CA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0D1FF9-FDE9-DE47-9BA2-2E12AAA2B527}"/>
              </a:ext>
            </a:extLst>
          </p:cNvPr>
          <p:cNvSpPr>
            <a:spLocks noGrp="1"/>
          </p:cNvSpPr>
          <p:nvPr>
            <p:ph type="dt" sz="half" idx="10"/>
          </p:nvPr>
        </p:nvSpPr>
        <p:spPr/>
        <p:txBody>
          <a:bodyPr/>
          <a:lstStyle/>
          <a:p>
            <a:fld id="{3270DA4A-2DB7-9845-A362-9CE577467AD3}" type="datetimeFigureOut">
              <a:rPr lang="en-US" smtClean="0"/>
              <a:t>11/28/25</a:t>
            </a:fld>
            <a:endParaRPr lang="en-US"/>
          </a:p>
        </p:txBody>
      </p:sp>
      <p:sp>
        <p:nvSpPr>
          <p:cNvPr id="5" name="Footer Placeholder 4">
            <a:extLst>
              <a:ext uri="{FF2B5EF4-FFF2-40B4-BE49-F238E27FC236}">
                <a16:creationId xmlns:a16="http://schemas.microsoft.com/office/drawing/2014/main" id="{67034C44-7450-C349-8069-5DDB27084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9517BE-9A77-4B4F-ADB5-CF44846C3B61}"/>
              </a:ext>
            </a:extLst>
          </p:cNvPr>
          <p:cNvSpPr>
            <a:spLocks noGrp="1"/>
          </p:cNvSpPr>
          <p:nvPr>
            <p:ph type="sldNum" sz="quarter" idx="12"/>
          </p:nvPr>
        </p:nvSpPr>
        <p:spPr/>
        <p:txBody>
          <a:bodyPr/>
          <a:lstStyle/>
          <a:p>
            <a:fld id="{76DD008B-1BB1-414A-95BB-62EE75FE9CD3}" type="slidenum">
              <a:rPr lang="en-US" smtClean="0"/>
              <a:t>‹#›</a:t>
            </a:fld>
            <a:endParaRPr lang="en-US"/>
          </a:p>
        </p:txBody>
      </p:sp>
    </p:spTree>
    <p:extLst>
      <p:ext uri="{BB962C8B-B14F-4D97-AF65-F5344CB8AC3E}">
        <p14:creationId xmlns:p14="http://schemas.microsoft.com/office/powerpoint/2010/main" val="4247238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AECB7-560D-284B-98ED-0419144C9E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705D05-A9F3-9143-9F12-9A54F19896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FFEC46F-B958-394C-B6F6-906D284605B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86A0EAC-376D-DC4D-936D-6791F93445BA}"/>
              </a:ext>
            </a:extLst>
          </p:cNvPr>
          <p:cNvSpPr>
            <a:spLocks noGrp="1"/>
          </p:cNvSpPr>
          <p:nvPr>
            <p:ph type="dt" sz="half" idx="10"/>
          </p:nvPr>
        </p:nvSpPr>
        <p:spPr/>
        <p:txBody>
          <a:bodyPr/>
          <a:lstStyle/>
          <a:p>
            <a:fld id="{3270DA4A-2DB7-9845-A362-9CE577467AD3}" type="datetimeFigureOut">
              <a:rPr lang="en-US" smtClean="0"/>
              <a:t>11/28/25</a:t>
            </a:fld>
            <a:endParaRPr lang="en-US"/>
          </a:p>
        </p:txBody>
      </p:sp>
      <p:sp>
        <p:nvSpPr>
          <p:cNvPr id="6" name="Footer Placeholder 5">
            <a:extLst>
              <a:ext uri="{FF2B5EF4-FFF2-40B4-BE49-F238E27FC236}">
                <a16:creationId xmlns:a16="http://schemas.microsoft.com/office/drawing/2014/main" id="{7283BB9E-9B43-FF42-809B-E274C46A4E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CB8DB1-16F9-AD44-8658-AC4E82104AD1}"/>
              </a:ext>
            </a:extLst>
          </p:cNvPr>
          <p:cNvSpPr>
            <a:spLocks noGrp="1"/>
          </p:cNvSpPr>
          <p:nvPr>
            <p:ph type="sldNum" sz="quarter" idx="12"/>
          </p:nvPr>
        </p:nvSpPr>
        <p:spPr/>
        <p:txBody>
          <a:bodyPr/>
          <a:lstStyle/>
          <a:p>
            <a:fld id="{76DD008B-1BB1-414A-95BB-62EE75FE9CD3}" type="slidenum">
              <a:rPr lang="en-US" smtClean="0"/>
              <a:t>‹#›</a:t>
            </a:fld>
            <a:endParaRPr lang="en-US"/>
          </a:p>
        </p:txBody>
      </p:sp>
    </p:spTree>
    <p:extLst>
      <p:ext uri="{BB962C8B-B14F-4D97-AF65-F5344CB8AC3E}">
        <p14:creationId xmlns:p14="http://schemas.microsoft.com/office/powerpoint/2010/main" val="2553244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5CA8F-A373-B949-8CAB-3878C4184C2A}"/>
              </a:ext>
            </a:extLst>
          </p:cNvPr>
          <p:cNvSpPr>
            <a:spLocks noGrp="1"/>
          </p:cNvSpPr>
          <p:nvPr>
            <p:ph type="title"/>
          </p:nvPr>
        </p:nvSpPr>
        <p:spPr>
          <a:xfrm>
            <a:off x="2029767" y="365126"/>
            <a:ext cx="7968344" cy="740194"/>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C1C439-54E0-0A4A-9130-FF5850AD4A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D9AFCB6-3778-2449-9220-8DDACC5B726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3F1B31-F80F-6546-992B-FE45865973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6DF6FA5-5ED5-884B-9A24-CE423540C43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B45DA2-34A9-5F41-9816-49741E364A1D}"/>
              </a:ext>
            </a:extLst>
          </p:cNvPr>
          <p:cNvSpPr>
            <a:spLocks noGrp="1"/>
          </p:cNvSpPr>
          <p:nvPr>
            <p:ph type="dt" sz="half" idx="10"/>
          </p:nvPr>
        </p:nvSpPr>
        <p:spPr/>
        <p:txBody>
          <a:bodyPr/>
          <a:lstStyle/>
          <a:p>
            <a:fld id="{3270DA4A-2DB7-9845-A362-9CE577467AD3}" type="datetimeFigureOut">
              <a:rPr lang="en-US" smtClean="0"/>
              <a:t>11/28/25</a:t>
            </a:fld>
            <a:endParaRPr lang="en-US"/>
          </a:p>
        </p:txBody>
      </p:sp>
      <p:sp>
        <p:nvSpPr>
          <p:cNvPr id="8" name="Footer Placeholder 7">
            <a:extLst>
              <a:ext uri="{FF2B5EF4-FFF2-40B4-BE49-F238E27FC236}">
                <a16:creationId xmlns:a16="http://schemas.microsoft.com/office/drawing/2014/main" id="{9B6A058F-43B1-C941-B561-3ACB74B118D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0A10227-2141-9446-8CDE-D99BED399722}"/>
              </a:ext>
            </a:extLst>
          </p:cNvPr>
          <p:cNvSpPr>
            <a:spLocks noGrp="1"/>
          </p:cNvSpPr>
          <p:nvPr>
            <p:ph type="sldNum" sz="quarter" idx="12"/>
          </p:nvPr>
        </p:nvSpPr>
        <p:spPr/>
        <p:txBody>
          <a:bodyPr/>
          <a:lstStyle/>
          <a:p>
            <a:fld id="{76DD008B-1BB1-414A-95BB-62EE75FE9CD3}" type="slidenum">
              <a:rPr lang="en-US" smtClean="0"/>
              <a:t>‹#›</a:t>
            </a:fld>
            <a:endParaRPr lang="en-US"/>
          </a:p>
        </p:txBody>
      </p:sp>
    </p:spTree>
    <p:extLst>
      <p:ext uri="{BB962C8B-B14F-4D97-AF65-F5344CB8AC3E}">
        <p14:creationId xmlns:p14="http://schemas.microsoft.com/office/powerpoint/2010/main" val="541041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48A3E-1E2B-A94A-8762-F9EF95FA34E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55D46FA-14F9-E947-A006-AF13B3EAD68E}"/>
              </a:ext>
            </a:extLst>
          </p:cNvPr>
          <p:cNvSpPr>
            <a:spLocks noGrp="1"/>
          </p:cNvSpPr>
          <p:nvPr>
            <p:ph type="dt" sz="half" idx="10"/>
          </p:nvPr>
        </p:nvSpPr>
        <p:spPr/>
        <p:txBody>
          <a:bodyPr/>
          <a:lstStyle/>
          <a:p>
            <a:fld id="{3270DA4A-2DB7-9845-A362-9CE577467AD3}" type="datetimeFigureOut">
              <a:rPr lang="en-US" smtClean="0"/>
              <a:t>11/28/25</a:t>
            </a:fld>
            <a:endParaRPr lang="en-US"/>
          </a:p>
        </p:txBody>
      </p:sp>
      <p:sp>
        <p:nvSpPr>
          <p:cNvPr id="4" name="Footer Placeholder 3">
            <a:extLst>
              <a:ext uri="{FF2B5EF4-FFF2-40B4-BE49-F238E27FC236}">
                <a16:creationId xmlns:a16="http://schemas.microsoft.com/office/drawing/2014/main" id="{4A513A7F-280E-5F44-8C94-9EC2804E89F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36363B-A7AC-8B46-BAC5-156A4287CB22}"/>
              </a:ext>
            </a:extLst>
          </p:cNvPr>
          <p:cNvSpPr>
            <a:spLocks noGrp="1"/>
          </p:cNvSpPr>
          <p:nvPr>
            <p:ph type="sldNum" sz="quarter" idx="12"/>
          </p:nvPr>
        </p:nvSpPr>
        <p:spPr/>
        <p:txBody>
          <a:bodyPr/>
          <a:lstStyle/>
          <a:p>
            <a:fld id="{76DD008B-1BB1-414A-95BB-62EE75FE9CD3}" type="slidenum">
              <a:rPr lang="en-US" smtClean="0"/>
              <a:t>‹#›</a:t>
            </a:fld>
            <a:endParaRPr lang="en-US"/>
          </a:p>
        </p:txBody>
      </p:sp>
    </p:spTree>
    <p:extLst>
      <p:ext uri="{BB962C8B-B14F-4D97-AF65-F5344CB8AC3E}">
        <p14:creationId xmlns:p14="http://schemas.microsoft.com/office/powerpoint/2010/main" val="1417587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E88B74-ADB4-7943-A103-A8D3EEE79681}"/>
              </a:ext>
            </a:extLst>
          </p:cNvPr>
          <p:cNvSpPr>
            <a:spLocks noGrp="1"/>
          </p:cNvSpPr>
          <p:nvPr>
            <p:ph type="dt" sz="half" idx="10"/>
          </p:nvPr>
        </p:nvSpPr>
        <p:spPr/>
        <p:txBody>
          <a:bodyPr/>
          <a:lstStyle/>
          <a:p>
            <a:fld id="{3270DA4A-2DB7-9845-A362-9CE577467AD3}" type="datetimeFigureOut">
              <a:rPr lang="en-US" smtClean="0"/>
              <a:t>11/28/25</a:t>
            </a:fld>
            <a:endParaRPr lang="en-US"/>
          </a:p>
        </p:txBody>
      </p:sp>
      <p:sp>
        <p:nvSpPr>
          <p:cNvPr id="3" name="Footer Placeholder 2">
            <a:extLst>
              <a:ext uri="{FF2B5EF4-FFF2-40B4-BE49-F238E27FC236}">
                <a16:creationId xmlns:a16="http://schemas.microsoft.com/office/drawing/2014/main" id="{2A99B613-F0A4-594F-A4B0-6AEE7EA0CE3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A15CE0-2B09-A040-9039-3BEAD788846B}"/>
              </a:ext>
            </a:extLst>
          </p:cNvPr>
          <p:cNvSpPr>
            <a:spLocks noGrp="1"/>
          </p:cNvSpPr>
          <p:nvPr>
            <p:ph type="sldNum" sz="quarter" idx="12"/>
          </p:nvPr>
        </p:nvSpPr>
        <p:spPr/>
        <p:txBody>
          <a:bodyPr/>
          <a:lstStyle/>
          <a:p>
            <a:fld id="{76DD008B-1BB1-414A-95BB-62EE75FE9CD3}" type="slidenum">
              <a:rPr lang="en-US" smtClean="0"/>
              <a:t>‹#›</a:t>
            </a:fld>
            <a:endParaRPr lang="en-US"/>
          </a:p>
        </p:txBody>
      </p:sp>
    </p:spTree>
    <p:extLst>
      <p:ext uri="{BB962C8B-B14F-4D97-AF65-F5344CB8AC3E}">
        <p14:creationId xmlns:p14="http://schemas.microsoft.com/office/powerpoint/2010/main" val="1459925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5FF95-0439-494B-ABDD-FA3CDD8B29BE}"/>
              </a:ext>
            </a:extLst>
          </p:cNvPr>
          <p:cNvSpPr>
            <a:spLocks noGrp="1"/>
          </p:cNvSpPr>
          <p:nvPr>
            <p:ph type="title"/>
          </p:nvPr>
        </p:nvSpPr>
        <p:spPr>
          <a:xfrm>
            <a:off x="839788" y="1396719"/>
            <a:ext cx="3932237" cy="1095271"/>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4D7C401-2767-CC46-B217-B09F3436D901}"/>
              </a:ext>
            </a:extLst>
          </p:cNvPr>
          <p:cNvSpPr>
            <a:spLocks noGrp="1"/>
          </p:cNvSpPr>
          <p:nvPr>
            <p:ph idx="1"/>
          </p:nvPr>
        </p:nvSpPr>
        <p:spPr>
          <a:xfrm>
            <a:off x="5183188" y="1396719"/>
            <a:ext cx="6172200" cy="446433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2BBF631-7142-534F-939B-416364886473}"/>
              </a:ext>
            </a:extLst>
          </p:cNvPr>
          <p:cNvSpPr>
            <a:spLocks noGrp="1"/>
          </p:cNvSpPr>
          <p:nvPr>
            <p:ph type="body" sz="half" idx="2"/>
          </p:nvPr>
        </p:nvSpPr>
        <p:spPr>
          <a:xfrm>
            <a:off x="839788" y="2491990"/>
            <a:ext cx="3932237" cy="337699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FDF0A3A-DF36-7646-A45D-2B09387224CB}"/>
              </a:ext>
            </a:extLst>
          </p:cNvPr>
          <p:cNvSpPr>
            <a:spLocks noGrp="1"/>
          </p:cNvSpPr>
          <p:nvPr>
            <p:ph type="dt" sz="half" idx="10"/>
          </p:nvPr>
        </p:nvSpPr>
        <p:spPr/>
        <p:txBody>
          <a:bodyPr/>
          <a:lstStyle/>
          <a:p>
            <a:fld id="{3270DA4A-2DB7-9845-A362-9CE577467AD3}" type="datetimeFigureOut">
              <a:rPr lang="en-US" smtClean="0"/>
              <a:t>11/28/25</a:t>
            </a:fld>
            <a:endParaRPr lang="en-US"/>
          </a:p>
        </p:txBody>
      </p:sp>
      <p:sp>
        <p:nvSpPr>
          <p:cNvPr id="6" name="Footer Placeholder 5">
            <a:extLst>
              <a:ext uri="{FF2B5EF4-FFF2-40B4-BE49-F238E27FC236}">
                <a16:creationId xmlns:a16="http://schemas.microsoft.com/office/drawing/2014/main" id="{85564284-B96A-3B42-A8A7-876C78ABAC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ABD10A-0228-034D-A120-BA1DE732CF95}"/>
              </a:ext>
            </a:extLst>
          </p:cNvPr>
          <p:cNvSpPr>
            <a:spLocks noGrp="1"/>
          </p:cNvSpPr>
          <p:nvPr>
            <p:ph type="sldNum" sz="quarter" idx="12"/>
          </p:nvPr>
        </p:nvSpPr>
        <p:spPr/>
        <p:txBody>
          <a:bodyPr/>
          <a:lstStyle/>
          <a:p>
            <a:fld id="{76DD008B-1BB1-414A-95BB-62EE75FE9CD3}" type="slidenum">
              <a:rPr lang="en-US" smtClean="0"/>
              <a:t>‹#›</a:t>
            </a:fld>
            <a:endParaRPr lang="en-US"/>
          </a:p>
        </p:txBody>
      </p:sp>
    </p:spTree>
    <p:extLst>
      <p:ext uri="{BB962C8B-B14F-4D97-AF65-F5344CB8AC3E}">
        <p14:creationId xmlns:p14="http://schemas.microsoft.com/office/powerpoint/2010/main" val="1395591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95764-1E71-2849-904E-F2D85A3858D9}"/>
              </a:ext>
            </a:extLst>
          </p:cNvPr>
          <p:cNvSpPr>
            <a:spLocks noGrp="1"/>
          </p:cNvSpPr>
          <p:nvPr>
            <p:ph type="title"/>
          </p:nvPr>
        </p:nvSpPr>
        <p:spPr>
          <a:xfrm>
            <a:off x="836612" y="1760974"/>
            <a:ext cx="3932237" cy="982226"/>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3D4D8D8-DA92-D942-B317-7923030B3D6D}"/>
              </a:ext>
            </a:extLst>
          </p:cNvPr>
          <p:cNvSpPr>
            <a:spLocks noGrp="1"/>
          </p:cNvSpPr>
          <p:nvPr>
            <p:ph type="pic" idx="1"/>
          </p:nvPr>
        </p:nvSpPr>
        <p:spPr>
          <a:xfrm>
            <a:off x="5183188" y="1760974"/>
            <a:ext cx="6172200" cy="410007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CC20992-821A-284E-A9F4-BBE1895034DE}"/>
              </a:ext>
            </a:extLst>
          </p:cNvPr>
          <p:cNvSpPr>
            <a:spLocks noGrp="1"/>
          </p:cNvSpPr>
          <p:nvPr>
            <p:ph type="body" sz="half" idx="2"/>
          </p:nvPr>
        </p:nvSpPr>
        <p:spPr>
          <a:xfrm>
            <a:off x="839788" y="2743200"/>
            <a:ext cx="3932237" cy="31257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93A3C59-195A-8745-A465-82795361A313}"/>
              </a:ext>
            </a:extLst>
          </p:cNvPr>
          <p:cNvSpPr>
            <a:spLocks noGrp="1"/>
          </p:cNvSpPr>
          <p:nvPr>
            <p:ph type="dt" sz="half" idx="10"/>
          </p:nvPr>
        </p:nvSpPr>
        <p:spPr/>
        <p:txBody>
          <a:bodyPr/>
          <a:lstStyle/>
          <a:p>
            <a:fld id="{3270DA4A-2DB7-9845-A362-9CE577467AD3}" type="datetimeFigureOut">
              <a:rPr lang="en-US" smtClean="0"/>
              <a:t>11/28/25</a:t>
            </a:fld>
            <a:endParaRPr lang="en-US"/>
          </a:p>
        </p:txBody>
      </p:sp>
      <p:sp>
        <p:nvSpPr>
          <p:cNvPr id="6" name="Footer Placeholder 5">
            <a:extLst>
              <a:ext uri="{FF2B5EF4-FFF2-40B4-BE49-F238E27FC236}">
                <a16:creationId xmlns:a16="http://schemas.microsoft.com/office/drawing/2014/main" id="{31987C11-CF99-4843-9B33-CBE851567B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3156EB-D1DA-7C47-A96D-5A72D7B8074F}"/>
              </a:ext>
            </a:extLst>
          </p:cNvPr>
          <p:cNvSpPr>
            <a:spLocks noGrp="1"/>
          </p:cNvSpPr>
          <p:nvPr>
            <p:ph type="sldNum" sz="quarter" idx="12"/>
          </p:nvPr>
        </p:nvSpPr>
        <p:spPr/>
        <p:txBody>
          <a:bodyPr/>
          <a:lstStyle/>
          <a:p>
            <a:fld id="{76DD008B-1BB1-414A-95BB-62EE75FE9CD3}" type="slidenum">
              <a:rPr lang="en-US" smtClean="0"/>
              <a:t>‹#›</a:t>
            </a:fld>
            <a:endParaRPr lang="en-US"/>
          </a:p>
        </p:txBody>
      </p:sp>
    </p:spTree>
    <p:extLst>
      <p:ext uri="{BB962C8B-B14F-4D97-AF65-F5344CB8AC3E}">
        <p14:creationId xmlns:p14="http://schemas.microsoft.com/office/powerpoint/2010/main" val="571492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tif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AE66BC-26A5-064F-BFC7-C14E6729F91A}"/>
              </a:ext>
            </a:extLst>
          </p:cNvPr>
          <p:cNvSpPr>
            <a:spLocks noGrp="1"/>
          </p:cNvSpPr>
          <p:nvPr>
            <p:ph type="title"/>
          </p:nvPr>
        </p:nvSpPr>
        <p:spPr>
          <a:xfrm>
            <a:off x="2090057" y="365126"/>
            <a:ext cx="7867860" cy="72432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73040F9-EAA7-E14A-A607-050E97863F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CF4B9CA-B1D2-AA4A-8F7C-44D079C103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70DA4A-2DB7-9845-A362-9CE577467AD3}" type="datetimeFigureOut">
              <a:rPr lang="en-US" smtClean="0"/>
              <a:t>11/28/25</a:t>
            </a:fld>
            <a:endParaRPr lang="en-US"/>
          </a:p>
        </p:txBody>
      </p:sp>
      <p:sp>
        <p:nvSpPr>
          <p:cNvPr id="5" name="Footer Placeholder 4">
            <a:extLst>
              <a:ext uri="{FF2B5EF4-FFF2-40B4-BE49-F238E27FC236}">
                <a16:creationId xmlns:a16="http://schemas.microsoft.com/office/drawing/2014/main" id="{00EA5A55-FCB1-2B4C-B4DB-CD63E0C491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50680A5A-2749-5942-9C4B-F36046993E3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DD008B-1BB1-414A-95BB-62EE75FE9CD3}" type="slidenum">
              <a:rPr lang="en-US" smtClean="0"/>
              <a:t>‹#›</a:t>
            </a:fld>
            <a:endParaRPr lang="en-US"/>
          </a:p>
        </p:txBody>
      </p:sp>
      <p:pic>
        <p:nvPicPr>
          <p:cNvPr id="7" name="Picture 6">
            <a:extLst>
              <a:ext uri="{FF2B5EF4-FFF2-40B4-BE49-F238E27FC236}">
                <a16:creationId xmlns:a16="http://schemas.microsoft.com/office/drawing/2014/main" id="{614FEB05-8CC6-6947-A4C0-93991598ABE2}"/>
              </a:ext>
            </a:extLst>
          </p:cNvPr>
          <p:cNvPicPr>
            <a:picLocks noChangeAspect="1"/>
          </p:cNvPicPr>
          <p:nvPr userDrawn="1"/>
        </p:nvPicPr>
        <p:blipFill rotWithShape="1">
          <a:blip r:embed="rId13" cstate="screen">
            <a:extLst>
              <a:ext uri="{28A0092B-C50C-407E-A947-70E740481C1C}">
                <a14:useLocalDpi xmlns:a14="http://schemas.microsoft.com/office/drawing/2010/main"/>
              </a:ext>
            </a:extLst>
          </a:blip>
          <a:srcRect/>
          <a:stretch/>
        </p:blipFill>
        <p:spPr>
          <a:xfrm>
            <a:off x="193040" y="132080"/>
            <a:ext cx="1473200" cy="902683"/>
          </a:xfrm>
          <a:prstGeom prst="rect">
            <a:avLst/>
          </a:prstGeom>
        </p:spPr>
      </p:pic>
      <p:cxnSp>
        <p:nvCxnSpPr>
          <p:cNvPr id="9" name="Straight Connector 8">
            <a:extLst>
              <a:ext uri="{FF2B5EF4-FFF2-40B4-BE49-F238E27FC236}">
                <a16:creationId xmlns:a16="http://schemas.microsoft.com/office/drawing/2014/main" id="{7ECEEC00-2FBE-D44B-ADCC-5F461ADE54C1}"/>
              </a:ext>
            </a:extLst>
          </p:cNvPr>
          <p:cNvCxnSpPr/>
          <p:nvPr userDrawn="1"/>
        </p:nvCxnSpPr>
        <p:spPr>
          <a:xfrm>
            <a:off x="193040" y="1188720"/>
            <a:ext cx="11856720" cy="0"/>
          </a:xfrm>
          <a:prstGeom prst="line">
            <a:avLst/>
          </a:prstGeom>
          <a:ln w="12700">
            <a:solidFill>
              <a:srgbClr val="94209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82068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4000" kern="1200">
          <a:solidFill>
            <a:srgbClr val="94209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A2B236-34D4-7C4F-B1B8-F9E6D206689F}"/>
              </a:ext>
            </a:extLst>
          </p:cNvPr>
          <p:cNvSpPr txBox="1"/>
          <p:nvPr/>
        </p:nvSpPr>
        <p:spPr>
          <a:xfrm>
            <a:off x="838200" y="1152951"/>
            <a:ext cx="10515600" cy="5478423"/>
          </a:xfrm>
          <a:prstGeom prst="rect">
            <a:avLst/>
          </a:prstGeom>
          <a:noFill/>
        </p:spPr>
        <p:txBody>
          <a:bodyPr wrap="square" rtlCol="0">
            <a:spAutoFit/>
          </a:bodyPr>
          <a:lstStyle/>
          <a:p>
            <a:pPr>
              <a:spcAft>
                <a:spcPts val="600"/>
              </a:spcAft>
            </a:pPr>
            <a:endParaRPr lang="en-US" sz="1400" dirty="0"/>
          </a:p>
          <a:p>
            <a:pPr>
              <a:spcAft>
                <a:spcPts val="600"/>
              </a:spcAft>
            </a:pPr>
            <a:r>
              <a:rPr lang="en-US" sz="1400" dirty="0">
                <a:solidFill>
                  <a:srgbClr val="CC0058"/>
                </a:solidFill>
              </a:rPr>
              <a:t>A two-day course providing focusing on </a:t>
            </a:r>
            <a:r>
              <a:rPr lang="en-US" sz="1400" dirty="0">
                <a:solidFill>
                  <a:srgbClr val="942093"/>
                </a:solidFill>
              </a:rPr>
              <a:t>neonatal cranial ultrasound </a:t>
            </a:r>
            <a:r>
              <a:rPr lang="en-US" sz="1400" dirty="0">
                <a:solidFill>
                  <a:srgbClr val="CC0058"/>
                </a:solidFill>
              </a:rPr>
              <a:t>and </a:t>
            </a:r>
            <a:r>
              <a:rPr lang="en-US" sz="1400" dirty="0">
                <a:solidFill>
                  <a:srgbClr val="942093"/>
                </a:solidFill>
              </a:rPr>
              <a:t>cerebral function monitoring</a:t>
            </a:r>
            <a:r>
              <a:rPr lang="en-US" sz="1400" dirty="0">
                <a:solidFill>
                  <a:srgbClr val="CC0058"/>
                </a:solidFill>
              </a:rPr>
              <a:t>.</a:t>
            </a:r>
            <a:endParaRPr lang="en-US" sz="1400" b="1" dirty="0">
              <a:solidFill>
                <a:srgbClr val="CC0058"/>
              </a:solidFill>
            </a:endParaRPr>
          </a:p>
          <a:p>
            <a:pPr>
              <a:spcAft>
                <a:spcPts val="600"/>
              </a:spcAft>
            </a:pPr>
            <a:r>
              <a:rPr lang="en-US" sz="1400" b="1" dirty="0">
                <a:solidFill>
                  <a:srgbClr val="942093"/>
                </a:solidFill>
              </a:rPr>
              <a:t>Who is it for: </a:t>
            </a:r>
            <a:r>
              <a:rPr lang="en-US" sz="1400" dirty="0">
                <a:solidFill>
                  <a:srgbClr val="CC0058"/>
                </a:solidFill>
              </a:rPr>
              <a:t>Neonatologists, </a:t>
            </a:r>
            <a:r>
              <a:rPr lang="en-US" sz="1400" dirty="0" err="1">
                <a:solidFill>
                  <a:srgbClr val="CC0058"/>
                </a:solidFill>
              </a:rPr>
              <a:t>Paediatric</a:t>
            </a:r>
            <a:r>
              <a:rPr lang="en-US" sz="1400" dirty="0">
                <a:solidFill>
                  <a:srgbClr val="CC0058"/>
                </a:solidFill>
              </a:rPr>
              <a:t> Neurologists, Neonatal ANNP’s and anyone else with an interest in neonatal neurology at all levels of training. The course will assume no background knowledge, but there will be opportunity, particularly in the workshops to explore topics in more detail.</a:t>
            </a:r>
          </a:p>
          <a:p>
            <a:pPr>
              <a:spcAft>
                <a:spcPts val="600"/>
              </a:spcAft>
            </a:pPr>
            <a:r>
              <a:rPr lang="en-US" sz="1400" b="1" dirty="0">
                <a:solidFill>
                  <a:srgbClr val="942093"/>
                </a:solidFill>
              </a:rPr>
              <a:t>Structure of the course: </a:t>
            </a:r>
            <a:r>
              <a:rPr lang="en-US" sz="1400" dirty="0">
                <a:solidFill>
                  <a:srgbClr val="CC0058"/>
                </a:solidFill>
              </a:rPr>
              <a:t>After a basic overview of brain development and anatomy, day one focuses on cranial ultrasound examination and the preterm infant; day two focuses on the term infant and alongside cranial ultrasound, introduces magnetic resonance imaging, cerebral function monitoring and electroencephalography. The morning sessions are lecture based, and afternoon sessions will consist of practical workshops, including hands on cranial ultrasound scanning and case histories, with an emphasis on real life practical issues. </a:t>
            </a:r>
          </a:p>
          <a:p>
            <a:pPr>
              <a:spcAft>
                <a:spcPts val="600"/>
              </a:spcAft>
            </a:pPr>
            <a:r>
              <a:rPr lang="en-US" sz="1400" b="1" dirty="0">
                <a:solidFill>
                  <a:srgbClr val="942093"/>
                </a:solidFill>
              </a:rPr>
              <a:t>Course Director</a:t>
            </a:r>
          </a:p>
          <a:p>
            <a:pPr>
              <a:spcAft>
                <a:spcPts val="600"/>
              </a:spcAft>
            </a:pPr>
            <a:r>
              <a:rPr lang="en-US" sz="1400" dirty="0">
                <a:solidFill>
                  <a:srgbClr val="CC0058"/>
                </a:solidFill>
              </a:rPr>
              <a:t>Dr Topun Austin, Neonatologist, Cambridge University Hospitals NHS Foundation Trust</a:t>
            </a:r>
          </a:p>
          <a:p>
            <a:pPr>
              <a:spcAft>
                <a:spcPts val="600"/>
              </a:spcAft>
            </a:pPr>
            <a:r>
              <a:rPr lang="en-US" sz="1400" b="1" dirty="0">
                <a:solidFill>
                  <a:srgbClr val="942093"/>
                </a:solidFill>
              </a:rPr>
              <a:t>Faculty</a:t>
            </a:r>
            <a:r>
              <a:rPr lang="en-US" sz="1400" dirty="0">
                <a:solidFill>
                  <a:srgbClr val="942093"/>
                </a:solidFill>
              </a:rPr>
              <a:t>	</a:t>
            </a:r>
            <a:r>
              <a:rPr lang="en-US" sz="1400" dirty="0">
                <a:solidFill>
                  <a:srgbClr val="CC0058"/>
                </a:solidFill>
              </a:rPr>
              <a:t>	</a:t>
            </a:r>
          </a:p>
          <a:p>
            <a:pPr>
              <a:spcAft>
                <a:spcPts val="600"/>
              </a:spcAft>
            </a:pPr>
            <a:r>
              <a:rPr lang="en-US" sz="1400" dirty="0">
                <a:solidFill>
                  <a:srgbClr val="CC0058"/>
                </a:solidFill>
              </a:rPr>
              <a:t>Dr </a:t>
            </a:r>
            <a:r>
              <a:rPr lang="en-US" sz="1400" dirty="0" err="1">
                <a:solidFill>
                  <a:srgbClr val="CC0058"/>
                </a:solidFill>
              </a:rPr>
              <a:t>RagaMallika</a:t>
            </a:r>
            <a:r>
              <a:rPr lang="en-US" sz="1400" dirty="0">
                <a:solidFill>
                  <a:srgbClr val="CC0058"/>
                </a:solidFill>
              </a:rPr>
              <a:t> </a:t>
            </a:r>
            <a:r>
              <a:rPr lang="en-US" sz="1400" dirty="0" err="1">
                <a:solidFill>
                  <a:srgbClr val="CC0058"/>
                </a:solidFill>
              </a:rPr>
              <a:t>Pinnamanenni</a:t>
            </a:r>
            <a:r>
              <a:rPr lang="en-US" sz="1400" dirty="0">
                <a:solidFill>
                  <a:srgbClr val="CC0058"/>
                </a:solidFill>
              </a:rPr>
              <a:t> 	</a:t>
            </a:r>
            <a:r>
              <a:rPr lang="en-GB" sz="1400" dirty="0">
                <a:solidFill>
                  <a:srgbClr val="CC0058"/>
                </a:solidFill>
              </a:rPr>
              <a:t>Dr Dora Steel</a:t>
            </a:r>
            <a:r>
              <a:rPr lang="en-US" sz="1400" dirty="0">
                <a:solidFill>
                  <a:srgbClr val="CC0058"/>
                </a:solidFill>
              </a:rPr>
              <a:t>	</a:t>
            </a:r>
          </a:p>
          <a:p>
            <a:pPr>
              <a:spcAft>
                <a:spcPts val="600"/>
              </a:spcAft>
            </a:pPr>
            <a:r>
              <a:rPr lang="en-US" sz="1400" dirty="0">
                <a:solidFill>
                  <a:srgbClr val="CC0058"/>
                </a:solidFill>
              </a:rPr>
              <a:t>Dr Hilary Wong		Dr Nipa Mitra 		</a:t>
            </a:r>
          </a:p>
          <a:p>
            <a:pPr>
              <a:spcAft>
                <a:spcPts val="600"/>
              </a:spcAft>
            </a:pPr>
            <a:r>
              <a:rPr lang="en-US" sz="1400" dirty="0">
                <a:solidFill>
                  <a:srgbClr val="CC0058"/>
                </a:solidFill>
              </a:rPr>
              <a:t>Dr Shazia </a:t>
            </a:r>
            <a:r>
              <a:rPr lang="en-US" sz="1400" dirty="0" err="1">
                <a:solidFill>
                  <a:srgbClr val="CC0058"/>
                </a:solidFill>
              </a:rPr>
              <a:t>Hoodbhoy</a:t>
            </a:r>
            <a:r>
              <a:rPr lang="en-US" sz="1400" dirty="0">
                <a:solidFill>
                  <a:srgbClr val="CC0058"/>
                </a:solidFill>
              </a:rPr>
              <a:t> 		Dr Sam O’Hare	</a:t>
            </a:r>
          </a:p>
          <a:p>
            <a:pPr>
              <a:spcAft>
                <a:spcPts val="600"/>
              </a:spcAft>
            </a:pPr>
            <a:r>
              <a:rPr lang="en-US" sz="1400" dirty="0">
                <a:solidFill>
                  <a:srgbClr val="CC0058"/>
                </a:solidFill>
              </a:rPr>
              <a:t>Dr Catriona MacDougal		Dr Manali Chitre	</a:t>
            </a:r>
          </a:p>
          <a:p>
            <a:pPr>
              <a:spcAft>
                <a:spcPts val="600"/>
              </a:spcAft>
            </a:pPr>
            <a:r>
              <a:rPr lang="en-US" sz="1400" dirty="0">
                <a:solidFill>
                  <a:srgbClr val="CC0058"/>
                </a:solidFill>
              </a:rPr>
              <a:t>Dr Rachel Thornton 		Dr Marion </a:t>
            </a:r>
            <a:r>
              <a:rPr lang="en-US" sz="1400" dirty="0" err="1">
                <a:solidFill>
                  <a:srgbClr val="CC0058"/>
                </a:solidFill>
              </a:rPr>
              <a:t>Bohatschek</a:t>
            </a:r>
            <a:endParaRPr lang="en-US" sz="1400" dirty="0">
              <a:solidFill>
                <a:srgbClr val="CC0058"/>
              </a:solidFill>
            </a:endParaRPr>
          </a:p>
          <a:p>
            <a:pPr>
              <a:spcAft>
                <a:spcPts val="600"/>
              </a:spcAft>
            </a:pPr>
            <a:r>
              <a:rPr lang="en-US" sz="1400" dirty="0">
                <a:solidFill>
                  <a:srgbClr val="CC0058"/>
                </a:solidFill>
              </a:rPr>
              <a:t>		</a:t>
            </a:r>
          </a:p>
          <a:p>
            <a:pPr>
              <a:spcAft>
                <a:spcPts val="600"/>
              </a:spcAft>
            </a:pPr>
            <a:r>
              <a:rPr lang="en-US" sz="1400" dirty="0">
                <a:solidFill>
                  <a:srgbClr val="CC0058"/>
                </a:solidFill>
              </a:rPr>
              <a:t>	</a:t>
            </a:r>
          </a:p>
          <a:p>
            <a:pPr>
              <a:spcAft>
                <a:spcPts val="600"/>
              </a:spcAft>
            </a:pPr>
            <a:r>
              <a:rPr lang="en-US" sz="1400" dirty="0">
                <a:solidFill>
                  <a:srgbClr val="CC0058"/>
                </a:solidFill>
              </a:rPr>
              <a:t>	</a:t>
            </a:r>
            <a:r>
              <a:rPr lang="en-US" sz="1400" dirty="0"/>
              <a:t>	</a:t>
            </a:r>
            <a:endParaRPr lang="en-US" sz="1200" dirty="0"/>
          </a:p>
        </p:txBody>
      </p:sp>
      <p:sp>
        <p:nvSpPr>
          <p:cNvPr id="5" name="TextBox 4">
            <a:extLst>
              <a:ext uri="{FF2B5EF4-FFF2-40B4-BE49-F238E27FC236}">
                <a16:creationId xmlns:a16="http://schemas.microsoft.com/office/drawing/2014/main" id="{F2F6547E-C4DF-83FA-A430-E53686C12912}"/>
              </a:ext>
            </a:extLst>
          </p:cNvPr>
          <p:cNvSpPr txBox="1"/>
          <p:nvPr/>
        </p:nvSpPr>
        <p:spPr>
          <a:xfrm>
            <a:off x="3474737" y="5847677"/>
            <a:ext cx="5242525" cy="646331"/>
          </a:xfrm>
          <a:prstGeom prst="rect">
            <a:avLst/>
          </a:prstGeom>
          <a:noFill/>
        </p:spPr>
        <p:txBody>
          <a:bodyPr wrap="none" rtlCol="0">
            <a:spAutoFit/>
          </a:bodyPr>
          <a:lstStyle/>
          <a:p>
            <a:r>
              <a:rPr lang="en-GB" dirty="0">
                <a:solidFill>
                  <a:srgbClr val="942093"/>
                </a:solidFill>
              </a:rPr>
              <a:t>Course Date: 26</a:t>
            </a:r>
            <a:r>
              <a:rPr lang="en-GB" baseline="30000" dirty="0">
                <a:solidFill>
                  <a:srgbClr val="942093"/>
                </a:solidFill>
              </a:rPr>
              <a:t>th</a:t>
            </a:r>
            <a:r>
              <a:rPr lang="en-GB" dirty="0">
                <a:solidFill>
                  <a:srgbClr val="942093"/>
                </a:solidFill>
              </a:rPr>
              <a:t>-27</a:t>
            </a:r>
            <a:r>
              <a:rPr lang="en-GB" baseline="30000" dirty="0">
                <a:solidFill>
                  <a:srgbClr val="942093"/>
                </a:solidFill>
              </a:rPr>
              <a:t>th</a:t>
            </a:r>
            <a:r>
              <a:rPr lang="en-GB" dirty="0">
                <a:solidFill>
                  <a:srgbClr val="942093"/>
                </a:solidFill>
              </a:rPr>
              <a:t> February 2026</a:t>
            </a:r>
          </a:p>
          <a:p>
            <a:r>
              <a:rPr lang="en-GB" dirty="0">
                <a:solidFill>
                  <a:srgbClr val="942093"/>
                </a:solidFill>
              </a:rPr>
              <a:t>Venue: Deakin Centre, Cambridge Biomedical Campus</a:t>
            </a:r>
          </a:p>
        </p:txBody>
      </p:sp>
      <p:sp>
        <p:nvSpPr>
          <p:cNvPr id="6" name="AutoShape 2" descr="Logo for GOSH Hospital site">
            <a:extLst>
              <a:ext uri="{FF2B5EF4-FFF2-40B4-BE49-F238E27FC236}">
                <a16:creationId xmlns:a16="http://schemas.microsoft.com/office/drawing/2014/main" id="{E5AEBCF2-7C21-280D-0016-C65D85922E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30" name="Picture 6" descr="Cambridge University Hospitals NHS Foundation Trust Jobs on jobs.ac.uk">
            <a:extLst>
              <a:ext uri="{FF2B5EF4-FFF2-40B4-BE49-F238E27FC236}">
                <a16:creationId xmlns:a16="http://schemas.microsoft.com/office/drawing/2014/main" id="{0528F598-1166-5E23-5F18-78A8BAD4E3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34478" y="5700874"/>
            <a:ext cx="1584000" cy="792000"/>
          </a:xfrm>
          <a:prstGeom prst="rect">
            <a:avLst/>
          </a:prstGeom>
          <a:noFill/>
          <a:extLst>
            <a:ext uri="{909E8E84-426E-40DD-AFC4-6F175D3DCCD1}">
              <a14:hiddenFill xmlns:a14="http://schemas.microsoft.com/office/drawing/2010/main">
                <a:solidFill>
                  <a:srgbClr val="FFFFFF"/>
                </a:solidFill>
              </a14:hiddenFill>
            </a:ext>
          </a:extLst>
        </p:spPr>
      </p:pic>
      <p:sp>
        <p:nvSpPr>
          <p:cNvPr id="10" name="Title 1">
            <a:extLst>
              <a:ext uri="{FF2B5EF4-FFF2-40B4-BE49-F238E27FC236}">
                <a16:creationId xmlns:a16="http://schemas.microsoft.com/office/drawing/2014/main" id="{EE3A9091-05F8-0C7E-41B3-D61DE196E736}"/>
              </a:ext>
            </a:extLst>
          </p:cNvPr>
          <p:cNvSpPr>
            <a:spLocks noGrp="1"/>
          </p:cNvSpPr>
          <p:nvPr>
            <p:ph type="title"/>
          </p:nvPr>
        </p:nvSpPr>
        <p:spPr>
          <a:xfrm>
            <a:off x="1626606" y="278319"/>
            <a:ext cx="9243588" cy="724320"/>
          </a:xfrm>
        </p:spPr>
        <p:txBody>
          <a:bodyPr>
            <a:noAutofit/>
          </a:bodyPr>
          <a:lstStyle/>
          <a:p>
            <a:r>
              <a:rPr lang="en-US" dirty="0"/>
              <a:t>Imaging Monitoring &amp; Protecting the </a:t>
            </a:r>
            <a:br>
              <a:rPr lang="en-US" dirty="0"/>
            </a:br>
            <a:r>
              <a:rPr lang="en-US" dirty="0"/>
              <a:t>Newborn Brain</a:t>
            </a:r>
          </a:p>
        </p:txBody>
      </p:sp>
      <p:pic>
        <p:nvPicPr>
          <p:cNvPr id="2" name="Picture 1" descr="Funny little imp cartoon Royalty Free Vector Image">
            <a:extLst>
              <a:ext uri="{FF2B5EF4-FFF2-40B4-BE49-F238E27FC236}">
                <a16:creationId xmlns:a16="http://schemas.microsoft.com/office/drawing/2014/main" id="{DA2FDC58-C96E-4BB9-C6EF-659F532C0E45}"/>
              </a:ext>
            </a:extLst>
          </p:cNvPr>
          <p:cNvPicPr>
            <a:picLocks noChangeAspect="1" noChangeArrowheads="1"/>
          </p:cNvPicPr>
          <p:nvPr/>
        </p:nvPicPr>
        <p:blipFill rotWithShape="1">
          <a:blip r:embed="rId3">
            <a:duotone>
              <a:prstClr val="black"/>
              <a:srgbClr val="FF40FF">
                <a:tint val="45000"/>
                <a:satMod val="400000"/>
              </a:srgbClr>
            </a:duotone>
            <a:extLst>
              <a:ext uri="{BEBA8EAE-BF5A-486C-A8C5-ECC9F3942E4B}">
                <a14:imgProps xmlns:a14="http://schemas.microsoft.com/office/drawing/2010/main">
                  <a14:imgLayer r:embed="rId4">
                    <a14:imgEffect>
                      <a14:backgroundRemoval t="10000" b="90000" l="10000" r="90000">
                        <a14:foregroundMark x1="38600" y1="31204" x2="38600" y2="31204"/>
                        <a14:foregroundMark x1="38500" y1="31204" x2="38500" y2="31204"/>
                        <a14:foregroundMark x1="45471" y1="33566" x2="46700" y2="35463"/>
                        <a14:backgroundMark x1="48700" y1="64259" x2="48700" y2="64259"/>
                        <a14:backgroundMark x1="48700" y1="64259" x2="51100" y2="64907"/>
                        <a14:backgroundMark x1="50600" y1="63241" x2="51100" y2="62593"/>
                        <a14:backgroundMark x1="46200" y1="63889" x2="47100" y2="68148"/>
                        <a14:backgroundMark x1="51300" y1="69444" x2="53200" y2="65833"/>
                        <a14:backgroundMark x1="35700" y1="32870" x2="35700" y2="32870"/>
                        <a14:backgroundMark x1="36800" y1="30185" x2="35900" y2="32315"/>
                        <a14:backgroundMark x1="33200" y1="31019" x2="33400" y2="31852"/>
                        <a14:backgroundMark x1="33400" y1="31667" x2="34500" y2="31667"/>
                        <a14:backgroundMark x1="44200" y1="32685" x2="44000" y2="33333"/>
                        <a14:backgroundMark x1="44500" y1="32778" x2="44800" y2="32130"/>
                        <a14:backgroundMark x1="44600" y1="32963" x2="44700" y2="33056"/>
                        <a14:backgroundMark x1="44800" y1="32130" x2="44700" y2="33519"/>
                      </a14:backgroundRemoval>
                    </a14:imgEffect>
                    <a14:imgEffect>
                      <a14:saturation sat="180000"/>
                    </a14:imgEffect>
                  </a14:imgLayer>
                </a14:imgProps>
              </a:ext>
              <a:ext uri="{28A0092B-C50C-407E-A947-70E740481C1C}">
                <a14:useLocalDpi xmlns:a14="http://schemas.microsoft.com/office/drawing/2010/main" val="0"/>
              </a:ext>
            </a:extLst>
          </a:blip>
          <a:srcRect l="17602" t="9063" r="18963" b="17713"/>
          <a:stretch/>
        </p:blipFill>
        <p:spPr bwMode="auto">
          <a:xfrm>
            <a:off x="10802985" y="71178"/>
            <a:ext cx="880171" cy="1097280"/>
          </a:xfrm>
          <a:prstGeom prst="rect">
            <a:avLst/>
          </a:prstGeom>
          <a:solidFill>
            <a:schemeClr val="bg1"/>
          </a:solidFill>
        </p:spPr>
      </p:pic>
    </p:spTree>
    <p:extLst>
      <p:ext uri="{BB962C8B-B14F-4D97-AF65-F5344CB8AC3E}">
        <p14:creationId xmlns:p14="http://schemas.microsoft.com/office/powerpoint/2010/main" val="3568487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D1EF0B-7AFD-E848-A631-132CFCC04590}"/>
              </a:ext>
            </a:extLst>
          </p:cNvPr>
          <p:cNvSpPr txBox="1"/>
          <p:nvPr/>
        </p:nvSpPr>
        <p:spPr>
          <a:xfrm>
            <a:off x="181364" y="1229279"/>
            <a:ext cx="5723325" cy="4708981"/>
          </a:xfrm>
          <a:prstGeom prst="rect">
            <a:avLst/>
          </a:prstGeom>
          <a:noFill/>
        </p:spPr>
        <p:txBody>
          <a:bodyPr wrap="square" rtlCol="0">
            <a:spAutoFit/>
          </a:bodyPr>
          <a:lstStyle/>
          <a:p>
            <a:r>
              <a:rPr lang="en-US" sz="1200" b="1" dirty="0">
                <a:solidFill>
                  <a:srgbClr val="942093"/>
                </a:solidFill>
              </a:rPr>
              <a:t>Day One</a:t>
            </a:r>
          </a:p>
          <a:p>
            <a:endParaRPr lang="en-US" sz="1200" dirty="0"/>
          </a:p>
          <a:p>
            <a:pPr>
              <a:spcAft>
                <a:spcPts val="1200"/>
              </a:spcAft>
            </a:pPr>
            <a:r>
              <a:rPr lang="en-US" sz="1100" b="1" dirty="0">
                <a:solidFill>
                  <a:srgbClr val="CC0058"/>
                </a:solidFill>
              </a:rPr>
              <a:t>09:00-09:15</a:t>
            </a:r>
            <a:r>
              <a:rPr lang="en-US" sz="1100" b="1" dirty="0"/>
              <a:t>	</a:t>
            </a:r>
            <a:r>
              <a:rPr lang="en-US" sz="1100" dirty="0"/>
              <a:t>1. Welcome &amp; introduction	</a:t>
            </a:r>
            <a:r>
              <a:rPr lang="en-US" sz="1100" dirty="0">
                <a:solidFill>
                  <a:srgbClr val="C00000"/>
                </a:solidFill>
              </a:rPr>
              <a:t>		</a:t>
            </a:r>
            <a:r>
              <a:rPr lang="en-US" sz="1100" i="1" dirty="0">
                <a:solidFill>
                  <a:srgbClr val="942093"/>
                </a:solidFill>
              </a:rPr>
              <a:t> Topun Austin 	</a:t>
            </a:r>
          </a:p>
          <a:p>
            <a:pPr>
              <a:spcAft>
                <a:spcPts val="1200"/>
              </a:spcAft>
            </a:pPr>
            <a:r>
              <a:rPr lang="en-US" sz="1100" b="1" dirty="0">
                <a:solidFill>
                  <a:srgbClr val="CC0058"/>
                </a:solidFill>
              </a:rPr>
              <a:t>09:15-10:00</a:t>
            </a:r>
            <a:r>
              <a:rPr lang="en-US" sz="1100" b="1" dirty="0"/>
              <a:t>	</a:t>
            </a:r>
            <a:r>
              <a:rPr lang="en-US" sz="1100" dirty="0"/>
              <a:t>2. Basic neuroanatomy &amp; scanning sequences		</a:t>
            </a:r>
            <a:r>
              <a:rPr lang="en-US" sz="1100" i="1" dirty="0">
                <a:solidFill>
                  <a:srgbClr val="942093"/>
                </a:solidFill>
              </a:rPr>
              <a:t> Topun Austin</a:t>
            </a:r>
          </a:p>
          <a:p>
            <a:pPr>
              <a:spcAft>
                <a:spcPts val="1200"/>
              </a:spcAft>
            </a:pPr>
            <a:r>
              <a:rPr lang="en-US" sz="1100" b="1" dirty="0">
                <a:solidFill>
                  <a:srgbClr val="CC0058"/>
                </a:solidFill>
              </a:rPr>
              <a:t>10:00-10:30</a:t>
            </a:r>
            <a:r>
              <a:rPr lang="en-US" sz="1100" b="1" dirty="0"/>
              <a:t>	</a:t>
            </a:r>
            <a:r>
              <a:rPr lang="en-US" sz="1100" dirty="0"/>
              <a:t>3. Principles of cranial ultrasound		</a:t>
            </a:r>
            <a:r>
              <a:rPr lang="en-US" sz="1100" i="1" dirty="0">
                <a:solidFill>
                  <a:srgbClr val="942093"/>
                </a:solidFill>
              </a:rPr>
              <a:t> Topun Austin 	</a:t>
            </a:r>
          </a:p>
          <a:p>
            <a:pPr>
              <a:spcAft>
                <a:spcPts val="1200"/>
              </a:spcAft>
            </a:pPr>
            <a:r>
              <a:rPr lang="en-US" sz="1100" b="1" dirty="0">
                <a:solidFill>
                  <a:srgbClr val="CC0058"/>
                </a:solidFill>
              </a:rPr>
              <a:t>10:30-11:00</a:t>
            </a:r>
            <a:r>
              <a:rPr lang="en-US" sz="1100" b="1" dirty="0"/>
              <a:t> 	</a:t>
            </a:r>
            <a:r>
              <a:rPr lang="en-US" sz="1100" b="1" i="1" dirty="0">
                <a:solidFill>
                  <a:srgbClr val="CC0058"/>
                </a:solidFill>
              </a:rPr>
              <a:t>coffee</a:t>
            </a:r>
          </a:p>
          <a:p>
            <a:pPr>
              <a:spcAft>
                <a:spcPts val="1200"/>
              </a:spcAft>
            </a:pPr>
            <a:r>
              <a:rPr lang="en-US" sz="1100" b="1" dirty="0">
                <a:solidFill>
                  <a:srgbClr val="CC0058"/>
                </a:solidFill>
              </a:rPr>
              <a:t>11:00-11:45</a:t>
            </a:r>
            <a:r>
              <a:rPr lang="en-US" sz="1100" b="1" dirty="0"/>
              <a:t>	</a:t>
            </a:r>
            <a:r>
              <a:rPr lang="en-US" sz="1100" dirty="0"/>
              <a:t>4. Haemorrhagic lesions in the preterm infant	</a:t>
            </a:r>
            <a:r>
              <a:rPr lang="en-US" sz="1100" i="1" dirty="0">
                <a:solidFill>
                  <a:srgbClr val="942093"/>
                </a:solidFill>
              </a:rPr>
              <a:t> </a:t>
            </a:r>
            <a:r>
              <a:rPr lang="en-US" sz="1100" i="1" dirty="0" err="1">
                <a:solidFill>
                  <a:srgbClr val="942093"/>
                </a:solidFill>
              </a:rPr>
              <a:t>RagaMallika</a:t>
            </a:r>
            <a:r>
              <a:rPr lang="en-US" sz="1100" i="1" dirty="0">
                <a:solidFill>
                  <a:srgbClr val="942093"/>
                </a:solidFill>
              </a:rPr>
              <a:t> </a:t>
            </a:r>
            <a:r>
              <a:rPr lang="en-US" sz="1100" i="1" dirty="0" err="1">
                <a:solidFill>
                  <a:srgbClr val="942093"/>
                </a:solidFill>
              </a:rPr>
              <a:t>Pinnamanenni</a:t>
            </a:r>
            <a:endParaRPr lang="en-US" sz="1100" b="1" i="1" dirty="0"/>
          </a:p>
          <a:p>
            <a:pPr>
              <a:spcAft>
                <a:spcPts val="1200"/>
              </a:spcAft>
            </a:pPr>
            <a:r>
              <a:rPr lang="en-US" sz="1100" b="1" dirty="0">
                <a:solidFill>
                  <a:srgbClr val="CC0058"/>
                </a:solidFill>
              </a:rPr>
              <a:t>11:45-12:15</a:t>
            </a:r>
            <a:r>
              <a:rPr lang="en-US" sz="1100" b="1" dirty="0"/>
              <a:t> 	</a:t>
            </a:r>
            <a:r>
              <a:rPr lang="en-US" sz="1100" dirty="0"/>
              <a:t>5. White matter injury in the preterm infant		</a:t>
            </a:r>
            <a:r>
              <a:rPr lang="en-US" sz="1100" i="1" dirty="0">
                <a:solidFill>
                  <a:srgbClr val="942093"/>
                </a:solidFill>
              </a:rPr>
              <a:t> Hilary Wong</a:t>
            </a:r>
            <a:endParaRPr lang="en-US" sz="1100" dirty="0"/>
          </a:p>
          <a:p>
            <a:pPr>
              <a:spcAft>
                <a:spcPts val="1200"/>
              </a:spcAft>
            </a:pPr>
            <a:r>
              <a:rPr lang="en-US" sz="1100" b="1" dirty="0">
                <a:solidFill>
                  <a:srgbClr val="CC0058"/>
                </a:solidFill>
              </a:rPr>
              <a:t>12:15-13:00	</a:t>
            </a:r>
            <a:r>
              <a:rPr lang="en-US" sz="1100" b="1" i="1" dirty="0">
                <a:solidFill>
                  <a:srgbClr val="CC0058"/>
                </a:solidFill>
              </a:rPr>
              <a:t>lunch</a:t>
            </a:r>
          </a:p>
          <a:p>
            <a:pPr>
              <a:spcAft>
                <a:spcPts val="1200"/>
              </a:spcAft>
            </a:pPr>
            <a:r>
              <a:rPr lang="en-US" sz="1100" b="1" dirty="0">
                <a:solidFill>
                  <a:srgbClr val="CC0058"/>
                </a:solidFill>
              </a:rPr>
              <a:t>13:00-14:30</a:t>
            </a:r>
            <a:r>
              <a:rPr lang="en-US" sz="1100" b="1" dirty="0"/>
              <a:t>	</a:t>
            </a:r>
            <a:r>
              <a:rPr lang="en-US" sz="1100" dirty="0"/>
              <a:t>6. Workshop 1: practical scanning*	</a:t>
            </a:r>
            <a:r>
              <a:rPr lang="en-US" sz="1100" i="1" dirty="0">
                <a:solidFill>
                  <a:srgbClr val="942093"/>
                </a:solidFill>
              </a:rPr>
              <a:t> Cat MacDougal/ Sam O’Hare                            				Nipa Mitra</a:t>
            </a:r>
          </a:p>
          <a:p>
            <a:pPr>
              <a:spcAft>
                <a:spcPts val="1200"/>
              </a:spcAft>
            </a:pPr>
            <a:r>
              <a:rPr lang="en-US" sz="1100" b="1" dirty="0">
                <a:solidFill>
                  <a:srgbClr val="CC0058"/>
                </a:solidFill>
              </a:rPr>
              <a:t>14:30-16:00</a:t>
            </a:r>
            <a:r>
              <a:rPr lang="en-US" sz="1100" b="1" dirty="0"/>
              <a:t>	</a:t>
            </a:r>
            <a:r>
              <a:rPr lang="en-US" sz="1100" dirty="0"/>
              <a:t>7. Workshop 2: cranial ultrasound and preterm brain injury*                             				</a:t>
            </a:r>
            <a:r>
              <a:rPr lang="en-US" sz="1100" i="1" dirty="0" err="1">
                <a:solidFill>
                  <a:srgbClr val="942093"/>
                </a:solidFill>
              </a:rPr>
              <a:t>RagaMallika</a:t>
            </a:r>
            <a:r>
              <a:rPr lang="en-US" sz="1100" i="1" dirty="0">
                <a:solidFill>
                  <a:srgbClr val="942093"/>
                </a:solidFill>
              </a:rPr>
              <a:t> </a:t>
            </a:r>
            <a:r>
              <a:rPr lang="en-US" sz="1100" i="1" dirty="0" err="1">
                <a:solidFill>
                  <a:srgbClr val="942093"/>
                </a:solidFill>
              </a:rPr>
              <a:t>Pinnamanenni</a:t>
            </a:r>
            <a:r>
              <a:rPr lang="en-US" sz="1100" i="1" dirty="0">
                <a:solidFill>
                  <a:srgbClr val="942093"/>
                </a:solidFill>
              </a:rPr>
              <a:t> /Marion </a:t>
            </a:r>
            <a:r>
              <a:rPr lang="en-US" sz="1100" i="1" dirty="0" err="1">
                <a:solidFill>
                  <a:srgbClr val="942093"/>
                </a:solidFill>
              </a:rPr>
              <a:t>Bohatschek</a:t>
            </a:r>
            <a:endParaRPr lang="en-US" sz="1100" b="1" i="1" dirty="0">
              <a:solidFill>
                <a:srgbClr val="942093"/>
              </a:solidFill>
            </a:endParaRPr>
          </a:p>
          <a:p>
            <a:pPr>
              <a:spcAft>
                <a:spcPts val="1200"/>
              </a:spcAft>
            </a:pPr>
            <a:r>
              <a:rPr lang="en-US" sz="1100" b="1" dirty="0">
                <a:solidFill>
                  <a:srgbClr val="CC0058"/>
                </a:solidFill>
              </a:rPr>
              <a:t>16:00-16:15	</a:t>
            </a:r>
            <a:r>
              <a:rPr lang="en-US" sz="1100" b="1" i="1" dirty="0">
                <a:solidFill>
                  <a:srgbClr val="CC0058"/>
                </a:solidFill>
              </a:rPr>
              <a:t>tea</a:t>
            </a:r>
            <a:endParaRPr lang="en-US" sz="1100" b="1" dirty="0">
              <a:solidFill>
                <a:srgbClr val="CC0058"/>
              </a:solidFill>
            </a:endParaRPr>
          </a:p>
          <a:p>
            <a:pPr>
              <a:tabLst>
                <a:tab pos="927100" algn="l"/>
              </a:tabLst>
            </a:pPr>
            <a:r>
              <a:rPr lang="en-US" sz="1100" b="1" dirty="0">
                <a:solidFill>
                  <a:srgbClr val="CC0058"/>
                </a:solidFill>
              </a:rPr>
              <a:t>16:15-16:45</a:t>
            </a:r>
            <a:r>
              <a:rPr lang="en-US" sz="1100" b="1" dirty="0"/>
              <a:t>	</a:t>
            </a:r>
            <a:r>
              <a:rPr lang="en-US" sz="1100" dirty="0"/>
              <a:t>8. Neurodevelopmental outcome &amp; talking to parents</a:t>
            </a:r>
            <a:r>
              <a:rPr lang="en-US" sz="1100" dirty="0">
                <a:solidFill>
                  <a:srgbClr val="00B050"/>
                </a:solidFill>
              </a:rPr>
              <a:t>	</a:t>
            </a:r>
            <a:r>
              <a:rPr lang="en-US" sz="1100" i="1" dirty="0">
                <a:solidFill>
                  <a:srgbClr val="942093"/>
                </a:solidFill>
              </a:rPr>
              <a:t> Hilary Wong 			</a:t>
            </a:r>
            <a:endParaRPr lang="en-US" sz="1100" i="1" dirty="0"/>
          </a:p>
          <a:p>
            <a:pPr>
              <a:spcAft>
                <a:spcPts val="1200"/>
              </a:spcAft>
              <a:tabLst>
                <a:tab pos="927100" algn="l"/>
              </a:tabLst>
            </a:pPr>
            <a:r>
              <a:rPr lang="en-US" sz="1100" b="1" dirty="0">
                <a:solidFill>
                  <a:srgbClr val="CC0058"/>
                </a:solidFill>
              </a:rPr>
              <a:t>16:45-17:00	</a:t>
            </a:r>
            <a:r>
              <a:rPr lang="en-US" sz="1100" dirty="0"/>
              <a:t>9. Summary of day one			</a:t>
            </a:r>
            <a:r>
              <a:rPr lang="en-US" sz="1100" i="1" dirty="0">
                <a:solidFill>
                  <a:srgbClr val="942093"/>
                </a:solidFill>
              </a:rPr>
              <a:t> Topun Austin</a:t>
            </a:r>
            <a:endParaRPr lang="en-US" sz="1100" i="1" dirty="0"/>
          </a:p>
        </p:txBody>
      </p:sp>
      <p:sp>
        <p:nvSpPr>
          <p:cNvPr id="6" name="TextBox 5">
            <a:extLst>
              <a:ext uri="{FF2B5EF4-FFF2-40B4-BE49-F238E27FC236}">
                <a16:creationId xmlns:a16="http://schemas.microsoft.com/office/drawing/2014/main" id="{4FD71AAD-AF2B-0043-B0E5-B0D364889B08}"/>
              </a:ext>
            </a:extLst>
          </p:cNvPr>
          <p:cNvSpPr txBox="1"/>
          <p:nvPr/>
        </p:nvSpPr>
        <p:spPr>
          <a:xfrm>
            <a:off x="6023987" y="1229279"/>
            <a:ext cx="5659169" cy="5355312"/>
          </a:xfrm>
          <a:prstGeom prst="rect">
            <a:avLst/>
          </a:prstGeom>
          <a:noFill/>
        </p:spPr>
        <p:txBody>
          <a:bodyPr wrap="square" rtlCol="0">
            <a:spAutoFit/>
          </a:bodyPr>
          <a:lstStyle/>
          <a:p>
            <a:r>
              <a:rPr lang="en-US" sz="1200" b="1" dirty="0">
                <a:solidFill>
                  <a:srgbClr val="942093"/>
                </a:solidFill>
              </a:rPr>
              <a:t>Day Two</a:t>
            </a:r>
          </a:p>
          <a:p>
            <a:endParaRPr lang="en-US" sz="1200" dirty="0"/>
          </a:p>
          <a:p>
            <a:pPr>
              <a:spcAft>
                <a:spcPts val="1200"/>
              </a:spcAft>
            </a:pPr>
            <a:r>
              <a:rPr lang="en-US" sz="1100" b="1" dirty="0">
                <a:solidFill>
                  <a:srgbClr val="CC0058"/>
                </a:solidFill>
              </a:rPr>
              <a:t>08:30-08:45</a:t>
            </a:r>
            <a:r>
              <a:rPr lang="en-US" sz="1100" b="1" dirty="0"/>
              <a:t>	</a:t>
            </a:r>
            <a:r>
              <a:rPr lang="en-US" sz="1100" dirty="0"/>
              <a:t>10. Recap of day one		</a:t>
            </a:r>
            <a:r>
              <a:rPr lang="en-US" sz="1100" i="1" dirty="0">
                <a:solidFill>
                  <a:srgbClr val="942093"/>
                </a:solidFill>
              </a:rPr>
              <a:t>Topun Austin</a:t>
            </a:r>
            <a:r>
              <a:rPr lang="en-US" sz="1100" dirty="0"/>
              <a:t>		</a:t>
            </a:r>
            <a:endParaRPr lang="en-US" sz="1100" i="1" dirty="0"/>
          </a:p>
          <a:p>
            <a:pPr>
              <a:spcAft>
                <a:spcPts val="1200"/>
              </a:spcAft>
            </a:pPr>
            <a:r>
              <a:rPr lang="en-US" sz="1100" b="1" dirty="0">
                <a:solidFill>
                  <a:srgbClr val="CC0058"/>
                </a:solidFill>
              </a:rPr>
              <a:t>08:45-09:30</a:t>
            </a:r>
            <a:r>
              <a:rPr lang="en-US" sz="1100" b="1" dirty="0"/>
              <a:t> 	</a:t>
            </a:r>
            <a:r>
              <a:rPr lang="en-US" sz="1100" dirty="0"/>
              <a:t>11. Principles of EEG 		</a:t>
            </a:r>
            <a:r>
              <a:rPr lang="en-US" sz="1100" i="1" dirty="0">
                <a:solidFill>
                  <a:srgbClr val="942093"/>
                </a:solidFill>
              </a:rPr>
              <a:t>Rachel Thornton </a:t>
            </a:r>
            <a:r>
              <a:rPr lang="en-US" sz="1100" dirty="0">
                <a:solidFill>
                  <a:srgbClr val="00B050"/>
                </a:solidFill>
              </a:rPr>
              <a:t>	</a:t>
            </a:r>
            <a:endParaRPr lang="en-US" sz="1100" i="1" dirty="0"/>
          </a:p>
          <a:p>
            <a:pPr>
              <a:spcAft>
                <a:spcPts val="1200"/>
              </a:spcAft>
            </a:pPr>
            <a:r>
              <a:rPr lang="en-US" sz="1100" b="1" dirty="0">
                <a:solidFill>
                  <a:srgbClr val="CC0058"/>
                </a:solidFill>
              </a:rPr>
              <a:t>09:30-10:00</a:t>
            </a:r>
            <a:r>
              <a:rPr lang="en-US" sz="1100" b="1" dirty="0"/>
              <a:t>	</a:t>
            </a:r>
            <a:r>
              <a:rPr lang="en-US" sz="1100" dirty="0"/>
              <a:t>12. Principles of aEEG 		</a:t>
            </a:r>
            <a:r>
              <a:rPr lang="en-US" sz="1100" i="1" dirty="0">
                <a:solidFill>
                  <a:srgbClr val="942093"/>
                </a:solidFill>
              </a:rPr>
              <a:t>Nipa Mitra</a:t>
            </a:r>
            <a:endParaRPr lang="en-US" sz="1100" b="1" dirty="0"/>
          </a:p>
          <a:p>
            <a:pPr>
              <a:spcAft>
                <a:spcPts val="1200"/>
              </a:spcAft>
            </a:pPr>
            <a:r>
              <a:rPr lang="en-US" sz="1100" b="1" dirty="0">
                <a:solidFill>
                  <a:srgbClr val="CC0058"/>
                </a:solidFill>
              </a:rPr>
              <a:t>10:00-10:30</a:t>
            </a:r>
            <a:r>
              <a:rPr lang="en-US" sz="1100" b="1" dirty="0"/>
              <a:t>	</a:t>
            </a:r>
            <a:r>
              <a:rPr lang="en-US" sz="1100" dirty="0"/>
              <a:t>13. Principles of MRI</a:t>
            </a:r>
            <a:r>
              <a:rPr lang="en-US" sz="1100" dirty="0">
                <a:solidFill>
                  <a:srgbClr val="00B050"/>
                </a:solidFill>
              </a:rPr>
              <a:t>	</a:t>
            </a:r>
            <a:r>
              <a:rPr lang="en-US" sz="1100" dirty="0"/>
              <a:t>	</a:t>
            </a:r>
            <a:r>
              <a:rPr lang="en-US" sz="1100" i="1" dirty="0">
                <a:solidFill>
                  <a:srgbClr val="942093"/>
                </a:solidFill>
              </a:rPr>
              <a:t>Topun Austin</a:t>
            </a:r>
            <a:endParaRPr lang="en-US" sz="1100" i="1" dirty="0"/>
          </a:p>
          <a:p>
            <a:pPr>
              <a:spcAft>
                <a:spcPts val="1200"/>
              </a:spcAft>
            </a:pPr>
            <a:r>
              <a:rPr lang="en-US" sz="1100" b="1" dirty="0">
                <a:solidFill>
                  <a:srgbClr val="CC0058"/>
                </a:solidFill>
              </a:rPr>
              <a:t>10:30-11:00</a:t>
            </a:r>
            <a:r>
              <a:rPr lang="en-US" sz="1100" b="1" dirty="0"/>
              <a:t> 	</a:t>
            </a:r>
            <a:r>
              <a:rPr lang="en-US" sz="1100" b="1" i="1" dirty="0">
                <a:solidFill>
                  <a:srgbClr val="CC0058"/>
                </a:solidFill>
              </a:rPr>
              <a:t>coffee</a:t>
            </a:r>
          </a:p>
          <a:p>
            <a:pPr>
              <a:spcAft>
                <a:spcPts val="1200"/>
              </a:spcAft>
            </a:pPr>
            <a:r>
              <a:rPr lang="en-US" sz="1100" b="1" dirty="0">
                <a:solidFill>
                  <a:srgbClr val="CC0058"/>
                </a:solidFill>
              </a:rPr>
              <a:t>11:00-11:30</a:t>
            </a:r>
            <a:r>
              <a:rPr lang="en-US" sz="1100" b="1" dirty="0"/>
              <a:t>	</a:t>
            </a:r>
            <a:r>
              <a:rPr lang="en-US" sz="1100" dirty="0"/>
              <a:t>14. Neonatal encephalopathy 		</a:t>
            </a:r>
            <a:r>
              <a:rPr lang="en-US" sz="1100" i="1" dirty="0">
                <a:solidFill>
                  <a:srgbClr val="942093"/>
                </a:solidFill>
              </a:rPr>
              <a:t>Dora Steel </a:t>
            </a:r>
            <a:r>
              <a:rPr lang="en-US" sz="1100" b="1" dirty="0"/>
              <a:t>	</a:t>
            </a:r>
            <a:endParaRPr lang="en-US" sz="1100" b="1" i="1" dirty="0"/>
          </a:p>
          <a:p>
            <a:pPr>
              <a:spcAft>
                <a:spcPts val="1200"/>
              </a:spcAft>
            </a:pPr>
            <a:r>
              <a:rPr lang="en-US" sz="1100" b="1" dirty="0">
                <a:solidFill>
                  <a:srgbClr val="CC0058"/>
                </a:solidFill>
              </a:rPr>
              <a:t>11:30-12:00</a:t>
            </a:r>
            <a:r>
              <a:rPr lang="en-US" sz="1100" b="1" dirty="0"/>
              <a:t>	</a:t>
            </a:r>
            <a:r>
              <a:rPr lang="en-US" sz="1100" dirty="0"/>
              <a:t>15. HIE &amp; neuroprotection</a:t>
            </a:r>
            <a:r>
              <a:rPr lang="en-US" sz="1100" b="1" dirty="0"/>
              <a:t>	</a:t>
            </a:r>
            <a:r>
              <a:rPr lang="en-US" sz="1100" i="1" dirty="0"/>
              <a:t>	</a:t>
            </a:r>
            <a:r>
              <a:rPr lang="en-US" sz="1100" i="1" dirty="0" err="1">
                <a:solidFill>
                  <a:srgbClr val="942093"/>
                </a:solidFill>
              </a:rPr>
              <a:t>RagaMallika</a:t>
            </a:r>
            <a:r>
              <a:rPr lang="en-US" sz="1100" i="1" dirty="0">
                <a:solidFill>
                  <a:srgbClr val="942093"/>
                </a:solidFill>
              </a:rPr>
              <a:t> </a:t>
            </a:r>
            <a:r>
              <a:rPr lang="en-US" sz="1100" i="1" dirty="0" err="1">
                <a:solidFill>
                  <a:srgbClr val="942093"/>
                </a:solidFill>
              </a:rPr>
              <a:t>Pinnamanenni</a:t>
            </a:r>
            <a:r>
              <a:rPr lang="en-US" sz="1100" i="1" dirty="0">
                <a:solidFill>
                  <a:srgbClr val="942093"/>
                </a:solidFill>
              </a:rPr>
              <a:t> </a:t>
            </a:r>
            <a:endParaRPr lang="en-US" sz="1100" i="1" dirty="0"/>
          </a:p>
          <a:p>
            <a:pPr>
              <a:spcAft>
                <a:spcPts val="1200"/>
              </a:spcAft>
            </a:pPr>
            <a:r>
              <a:rPr lang="en-US" sz="1100" b="1" dirty="0">
                <a:solidFill>
                  <a:srgbClr val="CC0058"/>
                </a:solidFill>
              </a:rPr>
              <a:t>12:00-12:30</a:t>
            </a:r>
            <a:r>
              <a:rPr lang="en-US" sz="1100" b="1" dirty="0"/>
              <a:t>	</a:t>
            </a:r>
            <a:r>
              <a:rPr lang="en-US" sz="1100" dirty="0"/>
              <a:t>16. Neonatal stroke		</a:t>
            </a:r>
            <a:r>
              <a:rPr lang="en-US" sz="1100" i="1" dirty="0">
                <a:solidFill>
                  <a:srgbClr val="942093"/>
                </a:solidFill>
              </a:rPr>
              <a:t>Manali Chitre</a:t>
            </a:r>
            <a:r>
              <a:rPr lang="en-US" sz="1100" dirty="0">
                <a:solidFill>
                  <a:srgbClr val="942093"/>
                </a:solidFill>
              </a:rPr>
              <a:t>	</a:t>
            </a:r>
            <a:endParaRPr lang="en-US" sz="1100" i="1" dirty="0">
              <a:solidFill>
                <a:srgbClr val="942093"/>
              </a:solidFill>
            </a:endParaRPr>
          </a:p>
          <a:p>
            <a:r>
              <a:rPr lang="en-US" sz="1100" b="1" dirty="0">
                <a:solidFill>
                  <a:srgbClr val="CC0058"/>
                </a:solidFill>
              </a:rPr>
              <a:t>12:30-13:00</a:t>
            </a:r>
            <a:r>
              <a:rPr lang="en-US" sz="1100" dirty="0"/>
              <a:t>	17. Congenital and acquired infection in the neonate 	                 				</a:t>
            </a:r>
            <a:r>
              <a:rPr lang="en-US" sz="1100" i="1" dirty="0">
                <a:solidFill>
                  <a:srgbClr val="942093"/>
                </a:solidFill>
              </a:rPr>
              <a:t>Shazia </a:t>
            </a:r>
            <a:r>
              <a:rPr lang="en-US" sz="1100" i="1" dirty="0" err="1">
                <a:solidFill>
                  <a:srgbClr val="942093"/>
                </a:solidFill>
              </a:rPr>
              <a:t>Hoodbhoy</a:t>
            </a:r>
            <a:endParaRPr lang="en-US" sz="1100" i="1" dirty="0">
              <a:solidFill>
                <a:srgbClr val="942093"/>
              </a:solidFill>
            </a:endParaRPr>
          </a:p>
          <a:p>
            <a:pPr>
              <a:spcAft>
                <a:spcPts val="1200"/>
              </a:spcAft>
            </a:pPr>
            <a:r>
              <a:rPr lang="en-US" sz="1100" b="1" dirty="0">
                <a:solidFill>
                  <a:srgbClr val="CC0058"/>
                </a:solidFill>
              </a:rPr>
              <a:t>13:00-14:00	</a:t>
            </a:r>
            <a:r>
              <a:rPr lang="en-US" sz="1100" b="1" i="1" dirty="0">
                <a:solidFill>
                  <a:srgbClr val="CC0058"/>
                </a:solidFill>
              </a:rPr>
              <a:t>lunch</a:t>
            </a:r>
            <a:r>
              <a:rPr lang="en-US" sz="1100" dirty="0"/>
              <a:t>	</a:t>
            </a:r>
            <a:endParaRPr lang="en-US" sz="1100" b="1" dirty="0">
              <a:solidFill>
                <a:srgbClr val="CC0058"/>
              </a:solidFill>
            </a:endParaRPr>
          </a:p>
          <a:p>
            <a:pPr>
              <a:spcAft>
                <a:spcPts val="1200"/>
              </a:spcAft>
            </a:pPr>
            <a:r>
              <a:rPr lang="en-US" sz="1100" b="1" dirty="0">
                <a:solidFill>
                  <a:srgbClr val="CC0058"/>
                </a:solidFill>
              </a:rPr>
              <a:t>14:00-15:00</a:t>
            </a:r>
            <a:r>
              <a:rPr lang="en-US" sz="1100" b="1" dirty="0"/>
              <a:t>	</a:t>
            </a:r>
            <a:r>
              <a:rPr lang="en-US" sz="1100" dirty="0"/>
              <a:t>18. Workshop 3: Neuromonitoring*	</a:t>
            </a:r>
            <a:r>
              <a:rPr lang="en-US" sz="1100" i="1" dirty="0">
                <a:solidFill>
                  <a:srgbClr val="942093"/>
                </a:solidFill>
              </a:rPr>
              <a:t> Rachel Thornton/Nipa Mitra</a:t>
            </a:r>
          </a:p>
          <a:p>
            <a:pPr>
              <a:spcAft>
                <a:spcPts val="1200"/>
              </a:spcAft>
            </a:pPr>
            <a:r>
              <a:rPr lang="en-US" sz="1100" b="1" dirty="0">
                <a:solidFill>
                  <a:srgbClr val="CC0058"/>
                </a:solidFill>
              </a:rPr>
              <a:t>15:00-15:30	</a:t>
            </a:r>
            <a:r>
              <a:rPr lang="en-US" sz="1100" b="1" i="1" dirty="0">
                <a:solidFill>
                  <a:srgbClr val="CC0058"/>
                </a:solidFill>
              </a:rPr>
              <a:t>tea</a:t>
            </a:r>
            <a:endParaRPr lang="en-US" sz="1100" b="1" dirty="0">
              <a:solidFill>
                <a:srgbClr val="CC0058"/>
              </a:solidFill>
            </a:endParaRPr>
          </a:p>
          <a:p>
            <a:pPr>
              <a:spcAft>
                <a:spcPts val="1200"/>
              </a:spcAft>
            </a:pPr>
            <a:r>
              <a:rPr lang="en-US" sz="1100" b="1" dirty="0">
                <a:solidFill>
                  <a:srgbClr val="CC0058"/>
                </a:solidFill>
              </a:rPr>
              <a:t>15:30-16:30</a:t>
            </a:r>
            <a:r>
              <a:rPr lang="en-US" sz="1100" b="1" dirty="0"/>
              <a:t>	</a:t>
            </a:r>
            <a:r>
              <a:rPr lang="en-US" sz="1100" dirty="0"/>
              <a:t>19. Workshop 4: Neuroimaging* 	                                  </a:t>
            </a:r>
            <a:r>
              <a:rPr lang="en-US" sz="1100" dirty="0">
                <a:solidFill>
                  <a:srgbClr val="942093"/>
                </a:solidFill>
              </a:rPr>
              <a:t> 			</a:t>
            </a:r>
            <a:r>
              <a:rPr lang="en-US" sz="1100" i="1" dirty="0" err="1">
                <a:solidFill>
                  <a:srgbClr val="942093"/>
                </a:solidFill>
              </a:rPr>
              <a:t>RagaMallika</a:t>
            </a:r>
            <a:r>
              <a:rPr lang="en-US" sz="1100" i="1" dirty="0">
                <a:solidFill>
                  <a:srgbClr val="942093"/>
                </a:solidFill>
              </a:rPr>
              <a:t> </a:t>
            </a:r>
            <a:r>
              <a:rPr lang="en-US" sz="1100" i="1" dirty="0" err="1">
                <a:solidFill>
                  <a:srgbClr val="942093"/>
                </a:solidFill>
              </a:rPr>
              <a:t>Pinnamanenni</a:t>
            </a:r>
            <a:r>
              <a:rPr lang="en-US" sz="1100" i="1" dirty="0">
                <a:solidFill>
                  <a:srgbClr val="942093"/>
                </a:solidFill>
              </a:rPr>
              <a:t>/Topun Austin</a:t>
            </a:r>
          </a:p>
          <a:p>
            <a:pPr>
              <a:spcAft>
                <a:spcPts val="1200"/>
              </a:spcAft>
            </a:pPr>
            <a:r>
              <a:rPr lang="en-US" sz="1100" b="1" dirty="0">
                <a:solidFill>
                  <a:srgbClr val="CC0058"/>
                </a:solidFill>
              </a:rPr>
              <a:t>16:30-17:00 </a:t>
            </a:r>
            <a:r>
              <a:rPr lang="en-US" sz="1100" b="1" dirty="0"/>
              <a:t>	</a:t>
            </a:r>
            <a:r>
              <a:rPr lang="en-US" sz="1100" dirty="0"/>
              <a:t>20. Summary &amp; Close		</a:t>
            </a:r>
            <a:r>
              <a:rPr lang="en-US" sz="1100" i="1" dirty="0">
                <a:solidFill>
                  <a:srgbClr val="942093"/>
                </a:solidFill>
              </a:rPr>
              <a:t>Topun Austin</a:t>
            </a:r>
          </a:p>
        </p:txBody>
      </p:sp>
      <p:sp>
        <p:nvSpPr>
          <p:cNvPr id="7" name="Title 1">
            <a:extLst>
              <a:ext uri="{FF2B5EF4-FFF2-40B4-BE49-F238E27FC236}">
                <a16:creationId xmlns:a16="http://schemas.microsoft.com/office/drawing/2014/main" id="{3F051A18-AEF3-813E-22FF-4A09064AAA95}"/>
              </a:ext>
            </a:extLst>
          </p:cNvPr>
          <p:cNvSpPr txBox="1">
            <a:spLocks/>
          </p:cNvSpPr>
          <p:nvPr/>
        </p:nvSpPr>
        <p:spPr>
          <a:xfrm>
            <a:off x="1626606" y="278319"/>
            <a:ext cx="9243588" cy="724320"/>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4000" kern="1200">
                <a:solidFill>
                  <a:srgbClr val="942093"/>
                </a:solidFill>
                <a:latin typeface="+mj-lt"/>
                <a:ea typeface="+mj-ea"/>
                <a:cs typeface="+mj-cs"/>
              </a:defRPr>
            </a:lvl1pPr>
          </a:lstStyle>
          <a:p>
            <a:r>
              <a:rPr lang="en-US" dirty="0"/>
              <a:t>Imaging Monitoring &amp; Protecting the </a:t>
            </a:r>
            <a:br>
              <a:rPr lang="en-US" dirty="0"/>
            </a:br>
            <a:r>
              <a:rPr lang="en-US" dirty="0"/>
              <a:t>Newborn Brain</a:t>
            </a:r>
          </a:p>
        </p:txBody>
      </p:sp>
      <p:pic>
        <p:nvPicPr>
          <p:cNvPr id="2" name="Picture 1" descr="Funny little imp cartoon Royalty Free Vector Image">
            <a:extLst>
              <a:ext uri="{FF2B5EF4-FFF2-40B4-BE49-F238E27FC236}">
                <a16:creationId xmlns:a16="http://schemas.microsoft.com/office/drawing/2014/main" id="{89DE637A-62D5-DC33-61A7-538903897CEC}"/>
              </a:ext>
            </a:extLst>
          </p:cNvPr>
          <p:cNvPicPr>
            <a:picLocks noChangeAspect="1" noChangeArrowheads="1"/>
          </p:cNvPicPr>
          <p:nvPr/>
        </p:nvPicPr>
        <p:blipFill rotWithShape="1">
          <a:blip r:embed="rId3">
            <a:duotone>
              <a:prstClr val="black"/>
              <a:srgbClr val="FF40FF">
                <a:tint val="45000"/>
                <a:satMod val="400000"/>
              </a:srgbClr>
            </a:duotone>
            <a:extLst>
              <a:ext uri="{BEBA8EAE-BF5A-486C-A8C5-ECC9F3942E4B}">
                <a14:imgProps xmlns:a14="http://schemas.microsoft.com/office/drawing/2010/main">
                  <a14:imgLayer r:embed="rId4">
                    <a14:imgEffect>
                      <a14:backgroundRemoval t="10000" b="90000" l="10000" r="90000">
                        <a14:foregroundMark x1="38600" y1="31204" x2="38600" y2="31204"/>
                        <a14:foregroundMark x1="38500" y1="31204" x2="38500" y2="31204"/>
                        <a14:foregroundMark x1="45471" y1="33566" x2="46700" y2="35463"/>
                        <a14:backgroundMark x1="48700" y1="64259" x2="48700" y2="64259"/>
                        <a14:backgroundMark x1="48700" y1="64259" x2="51100" y2="64907"/>
                        <a14:backgroundMark x1="50600" y1="63241" x2="51100" y2="62593"/>
                        <a14:backgroundMark x1="46200" y1="63889" x2="47100" y2="68148"/>
                        <a14:backgroundMark x1="51300" y1="69444" x2="53200" y2="65833"/>
                        <a14:backgroundMark x1="35700" y1="32870" x2="35700" y2="32870"/>
                        <a14:backgroundMark x1="36800" y1="30185" x2="35900" y2="32315"/>
                        <a14:backgroundMark x1="33200" y1="31019" x2="33400" y2="31852"/>
                        <a14:backgroundMark x1="33400" y1="31667" x2="34500" y2="31667"/>
                        <a14:backgroundMark x1="44200" y1="32685" x2="44000" y2="33333"/>
                        <a14:backgroundMark x1="44500" y1="32778" x2="44800" y2="32130"/>
                        <a14:backgroundMark x1="44600" y1="32963" x2="44700" y2="33056"/>
                        <a14:backgroundMark x1="44800" y1="32130" x2="44700" y2="33519"/>
                      </a14:backgroundRemoval>
                    </a14:imgEffect>
                    <a14:imgEffect>
                      <a14:saturation sat="180000"/>
                    </a14:imgEffect>
                  </a14:imgLayer>
                </a14:imgProps>
              </a:ext>
              <a:ext uri="{28A0092B-C50C-407E-A947-70E740481C1C}">
                <a14:useLocalDpi xmlns:a14="http://schemas.microsoft.com/office/drawing/2010/main" val="0"/>
              </a:ext>
            </a:extLst>
          </a:blip>
          <a:srcRect l="17602" t="9063" r="18963" b="17713"/>
          <a:stretch/>
        </p:blipFill>
        <p:spPr bwMode="auto">
          <a:xfrm>
            <a:off x="10802985" y="71178"/>
            <a:ext cx="880171" cy="1097280"/>
          </a:xfrm>
          <a:prstGeom prst="rect">
            <a:avLst/>
          </a:prstGeom>
          <a:solidFill>
            <a:schemeClr val="bg1"/>
          </a:solidFill>
        </p:spPr>
      </p:pic>
    </p:spTree>
    <p:extLst>
      <p:ext uri="{BB962C8B-B14F-4D97-AF65-F5344CB8AC3E}">
        <p14:creationId xmlns:p14="http://schemas.microsoft.com/office/powerpoint/2010/main" val="38891769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8445</TotalTime>
  <Words>566</Words>
  <Application>Microsoft Macintosh PowerPoint</Application>
  <PresentationFormat>Widescreen</PresentationFormat>
  <Paragraphs>50</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Arial</vt:lpstr>
      <vt:lpstr>Calibri</vt:lpstr>
      <vt:lpstr>Calibri Light</vt:lpstr>
      <vt:lpstr>Office Theme</vt:lpstr>
      <vt:lpstr>Imaging Monitoring &amp; Protecting the  Newborn Brain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Topun Austin</dc:creator>
  <cp:lastModifiedBy>Topun Austin</cp:lastModifiedBy>
  <cp:revision>71</cp:revision>
  <dcterms:created xsi:type="dcterms:W3CDTF">2018-12-12T11:17:23Z</dcterms:created>
  <dcterms:modified xsi:type="dcterms:W3CDTF">2025-11-28T07:18:52Z</dcterms:modified>
</cp:coreProperties>
</file>